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6"/>
  </p:notesMasterIdLst>
  <p:sldIdLst>
    <p:sldId id="281" r:id="rId2"/>
    <p:sldId id="282" r:id="rId3"/>
    <p:sldId id="298" r:id="rId4"/>
    <p:sldId id="299" r:id="rId5"/>
    <p:sldId id="300" r:id="rId6"/>
    <p:sldId id="297" r:id="rId7"/>
    <p:sldId id="265" r:id="rId8"/>
    <p:sldId id="266" r:id="rId9"/>
    <p:sldId id="301" r:id="rId10"/>
    <p:sldId id="302" r:id="rId11"/>
    <p:sldId id="303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8" r:id="rId27"/>
    <p:sldId id="306" r:id="rId28"/>
    <p:sldId id="312" r:id="rId29"/>
    <p:sldId id="315" r:id="rId30"/>
    <p:sldId id="314" r:id="rId31"/>
    <p:sldId id="317" r:id="rId32"/>
    <p:sldId id="318" r:id="rId33"/>
    <p:sldId id="322" r:id="rId34"/>
    <p:sldId id="319" r:id="rId35"/>
  </p:sldIdLst>
  <p:sldSz cx="9144000" cy="6858000" type="screen4x3"/>
  <p:notesSz cx="6858000" cy="9144000"/>
  <p:embeddedFontLst>
    <p:embeddedFont>
      <p:font typeface="GyeonggiTitleOTF Bold" panose="02020803020101020101" pitchFamily="18" charset="-127"/>
      <p:bold r:id="rId37"/>
    </p:embeddedFont>
    <p:embeddedFont>
      <p:font typeface="GyeonggiTitleOTF Medium" panose="02020603020101020101" pitchFamily="18" charset="-127"/>
      <p:regular r:id="rId38"/>
    </p:embeddedFont>
    <p:embeddedFont>
      <p:font typeface="GyeonggiTitleOTF Medium" panose="02020603020101020101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>
        <p:scale>
          <a:sx n="75" d="100"/>
          <a:sy n="75" d="100"/>
        </p:scale>
        <p:origin x="1666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67DA-0D19-E746-AC67-3D263D67A4FB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CA8CE-722C-C442-8664-4A3D4F9859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2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111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770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140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231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10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70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499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5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36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538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4409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198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726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74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1874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6418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502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2517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8548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5776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009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3238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0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5060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97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020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토큰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608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876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381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87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24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t>05/31/2023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1EB440-CFFE-F609-74C0-9F2B376B545A}"/>
              </a:ext>
            </a:extLst>
          </p:cNvPr>
          <p:cNvSpPr txBox="1"/>
          <p:nvPr/>
        </p:nvSpPr>
        <p:spPr>
          <a:xfrm>
            <a:off x="2958417" y="3537422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-</a:t>
            </a:r>
            <a:r>
              <a:rPr kumimoji="1" lang="ko-KR" altLang="en-US" sz="24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어떻게 질문할 것인가</a:t>
            </a:r>
            <a:r>
              <a:rPr kumimoji="1" lang="en-US" altLang="ko-KR" sz="24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?</a:t>
            </a:r>
            <a:endParaRPr kumimoji="1" lang="ko-KR" altLang="en-US" sz="24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2083979" y="2721114"/>
            <a:ext cx="5043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Prompt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Engineering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한승헌</a:t>
            </a: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프롬프트의 최적화의 방법 및 사례</a:t>
            </a:r>
            <a:endParaRPr kumimoji="1" lang="ko-Kore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004260-081D-39D4-86C0-D9F5A5F0CE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1600"/>
                <a:ext cx="7886700" cy="480536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kumimoji="1" lang="en-US" altLang="ko-Kore-KR" sz="20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 </a:t>
                </a:r>
                <a:r>
                  <a:rPr kumimoji="1" lang="en" altLang="ko-KR" sz="20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COT(Chain-of-thought prompts) </a:t>
                </a:r>
                <a:endParaRPr kumimoji="1" lang="en-US" altLang="ko-KR" sz="2000" dirty="0">
                  <a:latin typeface="GyeonggiTitleOTF Medium" panose="02020603020101020101" pitchFamily="18" charset="-127"/>
                  <a:ea typeface="GyeonggiTitleOTF Medium" panose="02020603020101020101" pitchFamily="18" charset="-127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kumimoji="1" lang="ko-KR" altLang="en-US" sz="18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논리적인 순서대로 프롬프트를 작성하는 방식 </a:t>
                </a:r>
                <a:endParaRPr kumimoji="1" lang="en-US" altLang="ko-KR" sz="1800" dirty="0">
                  <a:latin typeface="GyeonggiTitleOTF Medium" panose="02020603020101020101" pitchFamily="18" charset="-127"/>
                  <a:ea typeface="GyeonggiTitleOTF Medium" panose="02020603020101020101" pitchFamily="18" charset="-127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kumimoji="1" lang="en-US" altLang="ko-KR" sz="18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Chain-of thought prompts ⟶ complex reasoning ability ↑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kumimoji="1" lang="ko-KR" altLang="en-US" sz="18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입력 길이 ↑ ⟶  시간 </a:t>
                </a: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en-US" altLang="ko-KR" sz="18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 </a:t>
                </a:r>
                <a:r>
                  <a:rPr kumimoji="1" lang="ko-KR" altLang="en-US" sz="1800" dirty="0">
                    <a:latin typeface="GyeonggiTitleOTF Medium" panose="02020603020101020101" pitchFamily="18" charset="-127"/>
                    <a:ea typeface="GyeonggiTitleOTF Medium" panose="02020603020101020101" pitchFamily="18" charset="-127"/>
                  </a:rPr>
                  <a:t>비용 ↑</a:t>
                </a:r>
                <a:endParaRPr kumimoji="1" lang="en-US" altLang="ko-KR" sz="1800" dirty="0">
                  <a:latin typeface="GyeonggiTitleOTF Medium" panose="02020603020101020101" pitchFamily="18" charset="-127"/>
                  <a:ea typeface="GyeonggiTitleOTF Medium" panose="02020603020101020101" pitchFamily="18" charset="-127"/>
                </a:endParaRPr>
              </a:p>
              <a:p>
                <a:pPr marL="342900" lvl="1" indent="0">
                  <a:buNone/>
                </a:pPr>
                <a:endParaRPr kumimoji="1" lang="en-US" altLang="ko-Kore-KR" sz="1800" dirty="0">
                  <a:latin typeface="GyeonggiTitleOTF Medium" panose="02020603020101020101" pitchFamily="18" charset="-127"/>
                  <a:ea typeface="GyeonggiTitleOTF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004260-081D-39D4-86C0-D9F5A5F0CE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1600"/>
                <a:ext cx="7886700" cy="4805363"/>
              </a:xfrm>
              <a:blipFill>
                <a:blip r:embed="rId3"/>
                <a:stretch>
                  <a:fillRect l="-643" t="-13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33F81306-1DA5-B2BE-4FFB-AF879A9F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76" y="2840487"/>
            <a:ext cx="6436848" cy="37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4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프롬프트의 최적화의 방법 및 사례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04260-081D-39D4-86C0-D9F5A5F0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Self-</a:t>
            </a:r>
            <a:r>
              <a:rPr kumimoji="1" lang="en-US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consistencey</a:t>
            </a: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technique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같은 프로그램으로 여러 산출물을 만들고 더 나은 결과를 선택하는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EB4-6D2B-F617-71B6-90889EF98587}"/>
              </a:ext>
            </a:extLst>
          </p:cNvPr>
          <p:cNvSpPr txBox="1"/>
          <p:nvPr/>
        </p:nvSpPr>
        <p:spPr>
          <a:xfrm>
            <a:off x="628650" y="26127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예시</a:t>
            </a:r>
            <a:r>
              <a:rPr lang="en-US" altLang="ko-KR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lang="ko-KR" altLang="en-US" spc="-15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0C953-C7FF-F67A-4A5A-BD094B61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69" y="2612720"/>
            <a:ext cx="5260554" cy="34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명확하게 표현하기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구분 기호를 사용하여 입력의 고유한 부분을 명확하게 표시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7D27D-8BDB-35B7-DD6D-D6D3ABF0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51" y="2398727"/>
            <a:ext cx="4296267" cy="214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3AA7-DA67-7E90-7B6A-EBA526DB5255}"/>
              </a:ext>
            </a:extLst>
          </p:cNvPr>
          <p:cNvSpPr txBox="1"/>
          <p:nvPr/>
        </p:nvSpPr>
        <p:spPr>
          <a:xfrm>
            <a:off x="163455" y="4610311"/>
            <a:ext cx="44621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네이버의 검색시장 점유율이 크게 하락하고</a:t>
            </a:r>
            <a:r>
              <a:rPr kumimoji="1"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구글 등 미국 </a:t>
            </a:r>
            <a:r>
              <a:rPr kumimoji="1" lang="ko-KR" altLang="en-US" sz="9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빅테크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기업들이 생성형 인공지능</a:t>
            </a:r>
            <a:r>
              <a:rPr kumimoji="1"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en" altLang="ko-Kore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AI)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활용해 국내 검색엔진 시장의 규칙을 바꾸고 있다</a:t>
            </a:r>
            <a:r>
              <a:rPr kumimoji="1"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이에 따라 국내 포털 시장이 </a:t>
            </a:r>
            <a:r>
              <a:rPr kumimoji="1" lang="ko-KR" altLang="en-US" sz="9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외산에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장악될 우려가 있으며</a:t>
            </a:r>
            <a:r>
              <a:rPr kumimoji="1"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네이버는 </a:t>
            </a:r>
            <a:r>
              <a:rPr kumimoji="1" lang="en" altLang="ko-Kore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 </a:t>
            </a:r>
            <a:r>
              <a:rPr kumimoji="1"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기술을 활용한 초개인화 검색 환경을 체감하게 만들기 위해 검색 디자인과 서비스 개편에 나선다</a:t>
            </a:r>
            <a:r>
              <a:rPr kumimoji="1"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algn="just"/>
            <a:br>
              <a:rPr kumimoji="1" lang="en-US" altLang="ko-KR" sz="900" dirty="0"/>
            </a:br>
            <a:endParaRPr kumimoji="1" lang="en-US" altLang="ko-KR" sz="900" dirty="0"/>
          </a:p>
          <a:p>
            <a:pPr algn="just"/>
            <a:endParaRPr kumimoji="1" lang="ko-Kore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8F064-41B1-7582-CEA7-2ACF34DA1FE9}"/>
              </a:ext>
            </a:extLst>
          </p:cNvPr>
          <p:cNvSpPr txBox="1"/>
          <p:nvPr/>
        </p:nvSpPr>
        <p:spPr>
          <a:xfrm>
            <a:off x="4744151" y="4610311"/>
            <a:ext cx="429626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국내 검색시장에서 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년간 </a:t>
            </a:r>
            <a:r>
              <a:rPr lang="ko-KR" altLang="en-US" sz="9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절대강자였던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네이버의 점유율이 구글 등 미국 </a:t>
            </a:r>
            <a:r>
              <a:rPr lang="ko-KR" altLang="en-US" sz="9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빅테크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기업들의 생성형 인공지능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AI) 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서비스 등으로 크게 흔들리면서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네이버 내부에서도 위기감이 느껴지고 있으며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국내 포털 시장이 </a:t>
            </a:r>
            <a:r>
              <a:rPr lang="ko-KR" altLang="en-US" sz="9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외산에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장악될 우려가 있으며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이에 대한 대응으로 네이버는 </a:t>
            </a:r>
            <a:r>
              <a:rPr lang="en" altLang="ko-Kore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 </a:t>
            </a:r>
            <a:r>
              <a:rPr lang="ko-KR" altLang="en-US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기술을 활용한 초개인화 검색 환경을 체감하게 만들기 위한 검색 디자인과 서비스 개편을 내달부터 순차적으로 진행할 예정이다</a:t>
            </a:r>
            <a: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algn="just"/>
            <a:br>
              <a:rPr lang="en-US" altLang="ko-KR" sz="9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ko-Kore-KR" altLang="en-US" sz="9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C636E2-D48F-7896-3736-E0A9E04C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41" y="2409613"/>
            <a:ext cx="4454509" cy="21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명확하게 표현하기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출력에 대해 원하는 형식을 지정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0EDF4-680B-04A1-52F1-77B9C31D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6" y="2266949"/>
            <a:ext cx="3774621" cy="1390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B623B4-0748-2888-6D41-355536E2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03" y="4235688"/>
            <a:ext cx="4807283" cy="1226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EA20E2-B8EE-A9E8-DDBC-2FD05980A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74" y="4243912"/>
            <a:ext cx="3028949" cy="1570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DAEAF3-14FB-5376-1062-8749648C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523" y="2343151"/>
            <a:ext cx="3434441" cy="51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EE53B6-BE29-5C0A-23A6-87F846722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23" y="2903708"/>
            <a:ext cx="3519066" cy="3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7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명확하게 표현하기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조건을 충족하였는지 확인하게 함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AFB0A-BCA4-EEEB-BD3C-7EB65C8E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25" y="2363914"/>
            <a:ext cx="4162506" cy="2850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0BC841-F5E8-27C6-8C56-9BFE66676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26" y="5245383"/>
            <a:ext cx="4147046" cy="297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B693CB-9244-C083-F45B-D9A457EB4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" y="2538085"/>
            <a:ext cx="4610067" cy="1859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EB625E-5DCC-34EA-7B8C-48B1DF66A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28" y="4505102"/>
            <a:ext cx="4610067" cy="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9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명확하게 표현하기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Few-shot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몇개의 예시를 보여주며 질문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1224BB-6A6C-2A48-B56D-D8017A01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87" y="2463120"/>
            <a:ext cx="3917826" cy="31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모델에게 생각할 시간을 주기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단계를 지정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4B1168-F168-E78E-AE8F-6B69FC8F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" y="2347389"/>
            <a:ext cx="4277392" cy="2476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72F87C-C962-749E-7243-ECEFD630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96" y="2347389"/>
            <a:ext cx="4394144" cy="2476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38B003-5F30-310F-9B2E-68AFE723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40" y="4928385"/>
            <a:ext cx="3030141" cy="1597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2C44B-513B-694C-ACCF-AB52816C3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0" y="4928385"/>
            <a:ext cx="4394144" cy="13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모델에게 생각할 시간을 주기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자체적인 해결책을 찾을 수 있도록 함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457200" lvl="1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32E551-32B3-D64B-D36A-1A817FEC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93" y="2186310"/>
            <a:ext cx="2983555" cy="10468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FE1A8D-893D-0D58-FE3B-C57E027F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94" y="3669036"/>
            <a:ext cx="2983556" cy="2420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B61AD7-5F23-F02A-9639-0267E1548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921" y="2131600"/>
            <a:ext cx="2939291" cy="2594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7964C-ABBC-8786-606C-8D6D69276095}"/>
              </a:ext>
            </a:extLst>
          </p:cNvPr>
          <p:cNvSpPr txBox="1"/>
          <p:nvPr/>
        </p:nvSpPr>
        <p:spPr>
          <a:xfrm>
            <a:off x="708512" y="3254828"/>
            <a:ext cx="3520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업무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지시 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–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문제를 직접 풀기 전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판단하지 말 것을 명시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CCEB2-B4CB-A54E-4E81-829355AA5B93}"/>
              </a:ext>
            </a:extLst>
          </p:cNvPr>
          <p:cNvSpPr txBox="1"/>
          <p:nvPr/>
        </p:nvSpPr>
        <p:spPr>
          <a:xfrm>
            <a:off x="2092705" y="6129115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형식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지정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960B2-0D4A-2289-61DB-8E7ED57C8AB7}"/>
              </a:ext>
            </a:extLst>
          </p:cNvPr>
          <p:cNvSpPr txBox="1"/>
          <p:nvPr/>
        </p:nvSpPr>
        <p:spPr>
          <a:xfrm>
            <a:off x="5655921" y="4740957"/>
            <a:ext cx="287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문제 및 학생의 풀이를 통한 모델의 응답 질문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0086E1-94ED-1D95-762A-B1F782467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60" y="5184775"/>
            <a:ext cx="3243306" cy="1226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A640A3-01FC-9BE9-8D05-4C92EF396C5E}"/>
              </a:ext>
            </a:extLst>
          </p:cNvPr>
          <p:cNvSpPr txBox="1"/>
          <p:nvPr/>
        </p:nvSpPr>
        <p:spPr>
          <a:xfrm>
            <a:off x="6299168" y="6400616"/>
            <a:ext cx="164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모델을 통해 생성된 응답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0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반복적인 프롬프트 개발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결과가 너무 길 때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단어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문장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 수 제한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잘못된 부분에 초점이 맞춰졌을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초점이 맞춰줘야 하는 부분을 명시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응답으로 표가 필요할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정보를 추출하고 표를 생성하도록 요청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응답을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HTML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보고 싶을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endParaRPr kumimoji="1" lang="en-US" altLang="ko-Kore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457200" lvl="1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11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반복적인 프롬프트 개발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결과가 너무 길 때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단어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문장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 수 제한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0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35D08-67C5-439C-0AC2-8DA8F287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64099"/>
            <a:ext cx="3562177" cy="1929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629A2-7655-C74B-E657-895DD86E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480986"/>
            <a:ext cx="3562177" cy="1077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11C2BF-21B0-95E3-1685-8BD7B9BF4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669544"/>
            <a:ext cx="596900" cy="25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659E1-D503-ABF6-0C8D-2541021C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525" y="2462643"/>
            <a:ext cx="3762825" cy="2384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415083-F449-49EE-FFED-E1821D487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525" y="4940343"/>
            <a:ext cx="3762826" cy="564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D1706-A419-1305-4DF2-5BE236125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525" y="5597578"/>
            <a:ext cx="643007" cy="2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9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123ED1D-7E40-E9E0-98B0-60F9842D1E93}"/>
              </a:ext>
            </a:extLst>
          </p:cNvPr>
          <p:cNvCxnSpPr>
            <a:cxnSpLocks/>
          </p:cNvCxnSpPr>
          <p:nvPr/>
        </p:nvCxnSpPr>
        <p:spPr>
          <a:xfrm>
            <a:off x="4572000" y="1914525"/>
            <a:ext cx="0" cy="4010025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  <a:alpha val="60387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E5728D-E0F0-446B-A375-0E3864FEEDFD}"/>
              </a:ext>
            </a:extLst>
          </p:cNvPr>
          <p:cNvSpPr txBox="1"/>
          <p:nvPr/>
        </p:nvSpPr>
        <p:spPr>
          <a:xfrm>
            <a:off x="1747295" y="173599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Past Chat-GPT</a:t>
            </a:r>
            <a:endParaRPr kumimoji="1" lang="ko-KR" altLang="en-US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80E12-24B6-B332-A6CD-16681D540D01}"/>
              </a:ext>
            </a:extLst>
          </p:cNvPr>
          <p:cNvSpPr txBox="1"/>
          <p:nvPr/>
        </p:nvSpPr>
        <p:spPr>
          <a:xfrm>
            <a:off x="5575581" y="172662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en-US" altLang="ko-KR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Post Chat-GPT</a:t>
            </a:r>
            <a:endParaRPr lang="ko-KR" altLang="en-US" b="1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7C2A4-625C-5F78-3770-7B8471FAEB4B}"/>
              </a:ext>
            </a:extLst>
          </p:cNvPr>
          <p:cNvSpPr txBox="1"/>
          <p:nvPr/>
        </p:nvSpPr>
        <p:spPr>
          <a:xfrm>
            <a:off x="890544" y="2383009"/>
            <a:ext cx="134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프로그래밍 언어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A98ACE-FE4E-5796-E7C0-D2EDE63DFBE1}"/>
              </a:ext>
            </a:extLst>
          </p:cNvPr>
          <p:cNvCxnSpPr>
            <a:cxnSpLocks/>
          </p:cNvCxnSpPr>
          <p:nvPr/>
        </p:nvCxnSpPr>
        <p:spPr>
          <a:xfrm>
            <a:off x="2283375" y="2723264"/>
            <a:ext cx="717876" cy="1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CAA3FE-BFEB-370B-BA69-BBDC4A908637}"/>
              </a:ext>
            </a:extLst>
          </p:cNvPr>
          <p:cNvSpPr txBox="1"/>
          <p:nvPr/>
        </p:nvSpPr>
        <p:spPr>
          <a:xfrm>
            <a:off x="3126061" y="2408277"/>
            <a:ext cx="119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컴퓨터와의 소통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00781-34FF-4257-BD66-9C4FEF39F475}"/>
              </a:ext>
            </a:extLst>
          </p:cNvPr>
          <p:cNvSpPr txBox="1"/>
          <p:nvPr/>
        </p:nvSpPr>
        <p:spPr>
          <a:xfrm>
            <a:off x="5015423" y="249745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사람의 말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FB2FC3-E188-A8FB-375C-8EB287BB571D}"/>
              </a:ext>
            </a:extLst>
          </p:cNvPr>
          <p:cNvCxnSpPr>
            <a:cxnSpLocks/>
          </p:cNvCxnSpPr>
          <p:nvPr/>
        </p:nvCxnSpPr>
        <p:spPr>
          <a:xfrm>
            <a:off x="6213019" y="2705729"/>
            <a:ext cx="5442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BE19DC-8162-88D1-6DD8-B48B8CD25C0D}"/>
              </a:ext>
            </a:extLst>
          </p:cNvPr>
          <p:cNvSpPr txBox="1"/>
          <p:nvPr/>
        </p:nvSpPr>
        <p:spPr>
          <a:xfrm>
            <a:off x="6779047" y="249162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컴퓨터와의 소통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3D85EE-44FC-7929-81BA-6C7BDA1DF438}"/>
              </a:ext>
            </a:extLst>
          </p:cNvPr>
          <p:cNvSpPr txBox="1"/>
          <p:nvPr/>
        </p:nvSpPr>
        <p:spPr>
          <a:xfrm>
            <a:off x="5012185" y="454625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생산성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BC3B2-7A13-81D0-C83F-C5A244547992}"/>
              </a:ext>
            </a:extLst>
          </p:cNvPr>
          <p:cNvSpPr txBox="1"/>
          <p:nvPr/>
        </p:nvSpPr>
        <p:spPr>
          <a:xfrm>
            <a:off x="5012185" y="49155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편의성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32EBCF-A17F-1506-F3F2-5BC54A0A7334}"/>
              </a:ext>
            </a:extLst>
          </p:cNvPr>
          <p:cNvSpPr txBox="1"/>
          <p:nvPr/>
        </p:nvSpPr>
        <p:spPr>
          <a:xfrm>
            <a:off x="5012185" y="528492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범용성</a:t>
            </a:r>
          </a:p>
        </p:txBody>
      </p:sp>
      <p:sp>
        <p:nvSpPr>
          <p:cNvPr id="30" name="오른쪽 대괄호[R] 29">
            <a:extLst>
              <a:ext uri="{FF2B5EF4-FFF2-40B4-BE49-F238E27FC236}">
                <a16:creationId xmlns:a16="http://schemas.microsoft.com/office/drawing/2014/main" id="{E12A0912-FD62-F564-8DB6-7A9170B18507}"/>
              </a:ext>
            </a:extLst>
          </p:cNvPr>
          <p:cNvSpPr/>
          <p:nvPr/>
        </p:nvSpPr>
        <p:spPr>
          <a:xfrm>
            <a:off x="5780711" y="4695444"/>
            <a:ext cx="45719" cy="809625"/>
          </a:xfrm>
          <a:prstGeom prst="rightBracket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731CBE-790D-0A0E-3562-356B674821D2}"/>
              </a:ext>
            </a:extLst>
          </p:cNvPr>
          <p:cNvCxnSpPr>
            <a:cxnSpLocks/>
          </p:cNvCxnSpPr>
          <p:nvPr/>
        </p:nvCxnSpPr>
        <p:spPr>
          <a:xfrm>
            <a:off x="6033859" y="5100255"/>
            <a:ext cx="938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B0BA72-E9F9-EC99-45EA-A02B92334978}"/>
              </a:ext>
            </a:extLst>
          </p:cNvPr>
          <p:cNvSpPr txBox="1"/>
          <p:nvPr/>
        </p:nvSpPr>
        <p:spPr>
          <a:xfrm>
            <a:off x="7179729" y="491558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AI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대중화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45F673-C9F0-50C5-0FE4-EE6A248F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27" y="3128194"/>
            <a:ext cx="3200399" cy="1197915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CA098EE-1A83-9843-3CF8-94BD339F1C51}"/>
              </a:ext>
            </a:extLst>
          </p:cNvPr>
          <p:cNvCxnSpPr>
            <a:cxnSpLocks/>
          </p:cNvCxnSpPr>
          <p:nvPr/>
        </p:nvCxnSpPr>
        <p:spPr>
          <a:xfrm flipH="1">
            <a:off x="1003090" y="2217182"/>
            <a:ext cx="7298236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  <a:alpha val="60387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DBFB15C-6C81-597D-48D3-7CCEC401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4" y="3254131"/>
            <a:ext cx="3571704" cy="1098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76E6E-E6EC-E416-1EB3-4508E320288F}"/>
              </a:ext>
            </a:extLst>
          </p:cNvPr>
          <p:cNvSpPr txBox="1"/>
          <p:nvPr/>
        </p:nvSpPr>
        <p:spPr>
          <a:xfrm>
            <a:off x="1135245" y="491558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특화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FB2952-1729-D373-0FBB-CFBFFD049F59}"/>
              </a:ext>
            </a:extLst>
          </p:cNvPr>
          <p:cNvCxnSpPr>
            <a:cxnSpLocks/>
          </p:cNvCxnSpPr>
          <p:nvPr/>
        </p:nvCxnSpPr>
        <p:spPr>
          <a:xfrm>
            <a:off x="1967891" y="5100255"/>
            <a:ext cx="938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C3BD8C-F754-A991-B2C3-46E47837ED4B}"/>
              </a:ext>
            </a:extLst>
          </p:cNvPr>
          <p:cNvSpPr txBox="1"/>
          <p:nvPr/>
        </p:nvSpPr>
        <p:spPr>
          <a:xfrm>
            <a:off x="3136030" y="492172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범용성 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C9A9F-84EF-1482-5F59-26D9A49790E4}"/>
              </a:ext>
            </a:extLst>
          </p:cNvPr>
          <p:cNvSpPr txBox="1"/>
          <p:nvPr/>
        </p:nvSpPr>
        <p:spPr>
          <a:xfrm>
            <a:off x="5431387" y="5946794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질문에 대한 질적차이 요구</a:t>
            </a: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678FED98-995E-3F8C-547A-C3A0111F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2260"/>
          </a:xfrm>
        </p:spPr>
        <p:txBody>
          <a:bodyPr>
            <a:normAutofit/>
          </a:bodyPr>
          <a:lstStyle/>
          <a:p>
            <a:pPr algn="ctr"/>
            <a:r>
              <a:rPr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</a:t>
            </a:r>
            <a:r>
              <a:rPr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엔지니어링의 등장배경</a:t>
            </a:r>
            <a:endParaRPr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4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반복적인 프롬프트 개발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잘못된 부분에 초점이 맞춰졌을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초점이 맞춰줘야 하는 부분을 명시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0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736587-F812-647E-B5C5-37829922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0" y="2538736"/>
            <a:ext cx="3684993" cy="2334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24B4EF-E1AA-B1D0-3997-6A047957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73" y="2288176"/>
            <a:ext cx="3244887" cy="2789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4A55CC-4790-5E63-4B92-FA6EEB7A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60" y="5273583"/>
            <a:ext cx="4125974" cy="628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09E546-52FE-92BE-E34D-BADA0CC7D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72" y="5273582"/>
            <a:ext cx="4214028" cy="6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반복적인 프롬프트 개발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응답으로 표가 필요할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정보를 추출하고 표를 생성하도록 요청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0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5001F4-8A46-C923-C842-959237CA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8" y="2481943"/>
            <a:ext cx="4937875" cy="3121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C7CF5E-3829-078E-1116-8C27BAB0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8" y="2466522"/>
            <a:ext cx="2556328" cy="1278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8EC2F3-EB53-5313-568A-58FA4FA5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88" y="3831772"/>
            <a:ext cx="2620643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6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반복적인 프롬프트 개발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응답을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HTML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보고 싶을 때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endParaRPr kumimoji="1" lang="en-US" altLang="ko-Kore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from </a:t>
            </a:r>
            <a:r>
              <a:rPr kumimoji="1" lang="en" altLang="ko-KR" sz="18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IPython.display</a:t>
            </a:r>
            <a:r>
              <a:rPr kumimoji="1" lang="en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import display, HTML</a:t>
            </a:r>
          </a:p>
          <a:p>
            <a:pPr marL="457200" lvl="1" indent="0">
              <a:buNone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0" indent="0">
              <a:buNone/>
            </a:pP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00C74D-414B-93E6-5A0B-F7049FB8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9" y="2378756"/>
            <a:ext cx="4002334" cy="3798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92EF07-CADA-AF7D-AD38-F486C4709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32" y="2198573"/>
            <a:ext cx="4222809" cy="1810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B06950-292C-B94F-2543-FC2E75F6C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878"/>
          <a:stretch/>
        </p:blipFill>
        <p:spPr>
          <a:xfrm>
            <a:off x="4806931" y="4074772"/>
            <a:ext cx="3607725" cy="26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5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정보 요약하기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단어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문장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문자 수를 제한하기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(N)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자 이내로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Use at most 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(N)</a:t>
            </a:r>
            <a:r>
              <a:rPr kumimoji="1" lang="en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words …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특정 주제에 초점을 두어 요약하게 요청하기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어떠한 것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초점을 두어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focus on the 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어떠한 정보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pPr>
              <a:buFont typeface="Wingdings" pitchFamily="2" charset="2"/>
              <a:buChar char="v"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요약이 아닌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,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추출 방식으로 내용을 추출하기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457200" lvl="1" indent="0">
              <a:buNone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여러 정보 요약하기</a:t>
            </a:r>
            <a:endParaRPr kumimoji="1" lang="en-US" altLang="ko-Kore-KR" sz="24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12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요약하기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요약이 아닌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,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추출 방식으로 내용을 추출하기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457200" lvl="1" indent="0">
              <a:buNone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128F-9BD6-48DD-5C83-D82D119F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72" y="2482963"/>
            <a:ext cx="3944997" cy="2582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EAC84C-1918-AAB1-3D7A-06645552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6" y="2493849"/>
            <a:ext cx="4591984" cy="17872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B2342A-D4AD-E3FC-D226-C371B23311FE}"/>
              </a:ext>
            </a:extLst>
          </p:cNvPr>
          <p:cNvSpPr/>
          <p:nvPr/>
        </p:nvSpPr>
        <p:spPr>
          <a:xfrm>
            <a:off x="1524000" y="3603171"/>
            <a:ext cx="3178629" cy="171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024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요약하기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여러 정보 요약하기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반복문을 이용하여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여러 정보를 간단하게 요약하기</a:t>
            </a: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CFB845-6B08-FF4F-80B0-FDE24338F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33509"/>
            <a:ext cx="3783833" cy="2598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59BF0C-E970-FC21-DBA0-F8CBA3BA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190749"/>
            <a:ext cx="3749523" cy="1836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3B1CFB-2462-2923-C479-1CEEBC4AD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519" y="3287127"/>
            <a:ext cx="4266266" cy="16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2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정보 </a:t>
            </a:r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추론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68" y="1861127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또는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type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식별하기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(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긍정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중립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부정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), </a:t>
            </a:r>
            <a:r>
              <a:rPr kumimoji="1" lang="en-US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(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행복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슬픔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두려움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분노 등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 번에 여러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수행하기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여러 질문을 해도 한 번에 답변 받기 가능</a:t>
            </a: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주어진 정보에 대한 주제 결정 및 추론하기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5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추론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또는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type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식별하기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(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긍정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중립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부정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ED6CEB-1544-DA39-E480-3F662AE2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7"/>
          <a:stretch/>
        </p:blipFill>
        <p:spPr>
          <a:xfrm>
            <a:off x="4594393" y="2577875"/>
            <a:ext cx="4163459" cy="2700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E14196-E1A5-B2B7-3C7D-90EF123C892A}"/>
              </a:ext>
            </a:extLst>
          </p:cNvPr>
          <p:cNvSpPr txBox="1"/>
          <p:nvPr/>
        </p:nvSpPr>
        <p:spPr>
          <a:xfrm>
            <a:off x="386148" y="2278486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긍정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65C85-A63D-33AB-BC81-4049BAF8B68B}"/>
              </a:ext>
            </a:extLst>
          </p:cNvPr>
          <p:cNvSpPr txBox="1"/>
          <p:nvPr/>
        </p:nvSpPr>
        <p:spPr>
          <a:xfrm>
            <a:off x="4572000" y="2278485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중립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4C359BA-ED54-12D8-5F48-EB0FC99F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8" y="2584952"/>
            <a:ext cx="4041933" cy="33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55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34CEB13-9F91-D111-A727-D74BD4C4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2"/>
          <a:stretch/>
        </p:blipFill>
        <p:spPr>
          <a:xfrm>
            <a:off x="4594393" y="2577874"/>
            <a:ext cx="4163459" cy="31016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추론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Sentiment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또는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type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식별하기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(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행복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슬픔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두려움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분노 등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en-US" altLang="ko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E14196-E1A5-B2B7-3C7D-90EF123C892A}"/>
              </a:ext>
            </a:extLst>
          </p:cNvPr>
          <p:cNvSpPr txBox="1"/>
          <p:nvPr/>
        </p:nvSpPr>
        <p:spPr>
          <a:xfrm>
            <a:off x="386148" y="22784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 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기쁨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만족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감사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칭찬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65C85-A63D-33AB-BC81-4049BAF8B68B}"/>
              </a:ext>
            </a:extLst>
          </p:cNvPr>
          <p:cNvSpPr txBox="1"/>
          <p:nvPr/>
        </p:nvSpPr>
        <p:spPr>
          <a:xfrm>
            <a:off x="4572000" y="2278485"/>
            <a:ext cx="3007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Emotion(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실망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아쉬움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안타까움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불만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슬픔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en-US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kumimoji="1" lang="ko-Kore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5D5300-00D1-D209-20E9-4B4A014A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8" y="2577874"/>
            <a:ext cx="4041932" cy="31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2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추론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 번에 여러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task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수행하기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여러 질문을 해도 한 번에 답변 받기 가능</a:t>
            </a: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lvl="1" indent="0">
              <a:buNone/>
            </a:pP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93961-8BCC-4789-0031-2D62C6C1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79580"/>
            <a:ext cx="5768840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5544B3-A771-4D13-2CB4-287AB305379C}"/>
              </a:ext>
            </a:extLst>
          </p:cNvPr>
          <p:cNvSpPr/>
          <p:nvPr/>
        </p:nvSpPr>
        <p:spPr>
          <a:xfrm>
            <a:off x="3418547" y="3874925"/>
            <a:ext cx="2116283" cy="7633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프롬프트란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?</a:t>
            </a:r>
            <a:endParaRPr kumimoji="1" lang="ko-Kore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DF0B-8884-7E6E-BF4E-7B14C5740089}"/>
              </a:ext>
            </a:extLst>
          </p:cNvPr>
          <p:cNvSpPr txBox="1"/>
          <p:nvPr/>
        </p:nvSpPr>
        <p:spPr>
          <a:xfrm>
            <a:off x="890544" y="350559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Medium" panose="02000503000000020004" pitchFamily="2" charset="-127"/>
              </a:rPr>
              <a:t>Ex)</a:t>
            </a:r>
            <a:endParaRPr kumimoji="1" lang="ko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603A6-932B-4CF8-7134-79DAE357A18C}"/>
              </a:ext>
            </a:extLst>
          </p:cNvPr>
          <p:cNvSpPr txBox="1"/>
          <p:nvPr/>
        </p:nvSpPr>
        <p:spPr>
          <a:xfrm>
            <a:off x="1325781" y="407193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</a:t>
            </a:r>
            <a:endParaRPr kumimoji="1" lang="ko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69EBB-DF2D-A795-01D6-7CE324B4BE64}"/>
              </a:ext>
            </a:extLst>
          </p:cNvPr>
          <p:cNvSpPr txBox="1"/>
          <p:nvPr/>
        </p:nvSpPr>
        <p:spPr>
          <a:xfrm>
            <a:off x="3613641" y="4084416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Fine-tuned LLM</a:t>
            </a:r>
            <a:endParaRPr kumimoji="1" lang="ko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88A84-A76F-DA9F-5167-E7ECF233D700}"/>
              </a:ext>
            </a:extLst>
          </p:cNvPr>
          <p:cNvSpPr txBox="1"/>
          <p:nvPr/>
        </p:nvSpPr>
        <p:spPr>
          <a:xfrm>
            <a:off x="6675091" y="407193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Response</a:t>
            </a:r>
            <a:endParaRPr kumimoji="1" lang="ko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ED8C5C-947F-C26E-7ED0-9A4564F2F306}"/>
              </a:ext>
            </a:extLst>
          </p:cNvPr>
          <p:cNvCxnSpPr>
            <a:cxnSpLocks/>
          </p:cNvCxnSpPr>
          <p:nvPr/>
        </p:nvCxnSpPr>
        <p:spPr>
          <a:xfrm>
            <a:off x="2488361" y="4271532"/>
            <a:ext cx="7878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BD5405-1FEF-DF95-3EA8-BCC1BF12DA22}"/>
              </a:ext>
            </a:extLst>
          </p:cNvPr>
          <p:cNvCxnSpPr>
            <a:cxnSpLocks/>
          </p:cNvCxnSpPr>
          <p:nvPr/>
        </p:nvCxnSpPr>
        <p:spPr>
          <a:xfrm>
            <a:off x="5730005" y="4256598"/>
            <a:ext cx="7878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34ABD-2FAB-8A1D-CFD5-FB9A28138639}"/>
              </a:ext>
            </a:extLst>
          </p:cNvPr>
          <p:cNvSpPr txBox="1"/>
          <p:nvPr/>
        </p:nvSpPr>
        <p:spPr>
          <a:xfrm>
            <a:off x="687304" y="5028332"/>
            <a:ext cx="25555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0" i="0" dirty="0">
                <a:effectLst/>
                <a:latin typeface="GyeonggiTitleOTF Bold" panose="02020803020101020101" pitchFamily="18" charset="-127"/>
              </a:rPr>
              <a:t>"</a:t>
            </a:r>
            <a:r>
              <a:rPr lang="ko-KR" altLang="en-US" sz="1100" b="0" i="0" dirty="0">
                <a:effectLst/>
                <a:latin typeface="GyeonggiTitleOTF Bold" panose="02020803020101020101" pitchFamily="18" charset="-127"/>
              </a:rPr>
              <a:t>자연어 처리</a:t>
            </a:r>
            <a:endParaRPr lang="en-US" altLang="ko-KR" sz="1100" b="0" i="0" dirty="0">
              <a:effectLst/>
              <a:latin typeface="GyeonggiTitleOTF Bold" panose="02020803020101020101" pitchFamily="18" charset="-127"/>
            </a:endParaRPr>
          </a:p>
          <a:p>
            <a:pPr algn="ctr"/>
            <a:r>
              <a:rPr lang="en-US" altLang="ko-KR" sz="1100" b="0" i="0" dirty="0">
                <a:effectLst/>
                <a:latin typeface="GyeonggiTitleOTF Bold" panose="02020803020101020101" pitchFamily="18" charset="-127"/>
              </a:rPr>
              <a:t>(</a:t>
            </a:r>
            <a:r>
              <a:rPr lang="en-GB" altLang="ko-KR" sz="1100" b="0" i="0" dirty="0">
                <a:effectLst/>
                <a:latin typeface="GyeonggiTitleOTF Bold" panose="02020803020101020101" pitchFamily="18" charset="-127"/>
              </a:rPr>
              <a:t>Natural Language Processing)</a:t>
            </a:r>
            <a:r>
              <a:rPr lang="ko-KR" altLang="en-US" sz="1100" b="0" i="0" dirty="0">
                <a:effectLst/>
                <a:latin typeface="GyeonggiTitleOTF Bold" panose="02020803020101020101" pitchFamily="18" charset="-127"/>
              </a:rPr>
              <a:t>란 </a:t>
            </a:r>
            <a:endParaRPr lang="en-US" altLang="ko-KR" sz="1100" b="0" i="0" dirty="0">
              <a:effectLst/>
              <a:latin typeface="GyeonggiTitleOTF Bold" panose="02020803020101020101" pitchFamily="18" charset="-127"/>
            </a:endParaRPr>
          </a:p>
          <a:p>
            <a:pPr algn="ctr"/>
            <a:r>
              <a:rPr lang="ko-KR" altLang="en-US" sz="1100" b="0" i="0" dirty="0">
                <a:effectLst/>
                <a:latin typeface="GyeonggiTitleOTF Bold" panose="02020803020101020101" pitchFamily="18" charset="-127"/>
              </a:rPr>
              <a:t>무엇인가요</a:t>
            </a:r>
            <a:r>
              <a:rPr lang="en-US" altLang="ko-KR" sz="1100" b="0" i="0" dirty="0">
                <a:effectLst/>
                <a:latin typeface="GyeonggiTitleOTF Bold" panose="02020803020101020101" pitchFamily="18" charset="-127"/>
              </a:rPr>
              <a:t>?”</a:t>
            </a:r>
            <a:endParaRPr kumimoji="1" lang="ko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B3352-4BF6-D531-0884-64CE42F2CFB1}"/>
              </a:ext>
            </a:extLst>
          </p:cNvPr>
          <p:cNvSpPr txBox="1"/>
          <p:nvPr/>
        </p:nvSpPr>
        <p:spPr>
          <a:xfrm>
            <a:off x="6469725" y="4638271"/>
            <a:ext cx="245131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0" i="0">
                <a:effectLst/>
                <a:latin typeface="Söhne"/>
              </a:defRPr>
            </a:lvl1pPr>
          </a:lstStyle>
          <a:p>
            <a:pPr algn="just"/>
            <a:r>
              <a:rPr lang="en-US" altLang="ko-KR" dirty="0">
                <a:latin typeface="GyeonggiTitleOTF Bold" panose="02020803020101020101" pitchFamily="18" charset="-127"/>
              </a:rPr>
              <a:t>"</a:t>
            </a:r>
            <a:r>
              <a:rPr lang="ko-KR" altLang="en-US" dirty="0">
                <a:latin typeface="GyeonggiTitleOTF Bold" panose="02020803020101020101" pitchFamily="18" charset="-127"/>
              </a:rPr>
              <a:t>자연어 처리는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인간이 사용하는 언어를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컴퓨터가 이해하고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처리할 수 있도록 하는 분야입니다</a:t>
            </a:r>
            <a:r>
              <a:rPr lang="en-US" altLang="ko-KR" dirty="0">
                <a:latin typeface="GyeonggiTitleOTF Bold" panose="02020803020101020101" pitchFamily="18" charset="-127"/>
              </a:rPr>
              <a:t>. </a:t>
            </a: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이를 위해 컴퓨터는 문장 구조</a:t>
            </a:r>
            <a:r>
              <a:rPr lang="en-US" altLang="ko-KR" dirty="0">
                <a:latin typeface="GyeonggiTitleOTF Bold" panose="02020803020101020101" pitchFamily="18" charset="-127"/>
              </a:rPr>
              <a:t>, </a:t>
            </a: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의미</a:t>
            </a:r>
            <a:r>
              <a:rPr lang="en-US" altLang="ko-KR" dirty="0">
                <a:latin typeface="GyeonggiTitleOTF Bold" panose="02020803020101020101" pitchFamily="18" charset="-127"/>
              </a:rPr>
              <a:t>, </a:t>
            </a:r>
            <a:r>
              <a:rPr lang="ko-KR" altLang="en-US" dirty="0">
                <a:latin typeface="GyeonggiTitleOTF Bold" panose="02020803020101020101" pitchFamily="18" charset="-127"/>
              </a:rPr>
              <a:t>문맥 등을 이해하고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텍스트 데이터를 분석</a:t>
            </a:r>
            <a:r>
              <a:rPr lang="en-US" altLang="ko-KR" dirty="0">
                <a:latin typeface="GyeonggiTitleOTF Bold" panose="02020803020101020101" pitchFamily="18" charset="-127"/>
              </a:rPr>
              <a:t>, </a:t>
            </a:r>
            <a:r>
              <a:rPr lang="ko-KR" altLang="en-US" dirty="0">
                <a:latin typeface="GyeonggiTitleOTF Bold" panose="02020803020101020101" pitchFamily="18" charset="-127"/>
              </a:rPr>
              <a:t>해석하고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처리할 수 있는 </a:t>
            </a:r>
            <a:endParaRPr lang="en-US" altLang="ko-KR" dirty="0">
              <a:latin typeface="GyeonggiTitleOTF Bold" panose="02020803020101020101" pitchFamily="18" charset="-127"/>
            </a:endParaRPr>
          </a:p>
          <a:p>
            <a:pPr algn="just"/>
            <a:r>
              <a:rPr lang="ko-KR" altLang="en-US" dirty="0">
                <a:latin typeface="GyeonggiTitleOTF Bold" panose="02020803020101020101" pitchFamily="18" charset="-127"/>
              </a:rPr>
              <a:t>알고리즘과 모델을 개발합니다</a:t>
            </a:r>
            <a:r>
              <a:rPr lang="en-US" altLang="ko-KR" dirty="0">
                <a:latin typeface="GyeonggiTitleOTF Bold" panose="02020803020101020101" pitchFamily="18" charset="-127"/>
              </a:rPr>
              <a:t>."</a:t>
            </a:r>
            <a:endParaRPr lang="ko-KR" altLang="en-US" dirty="0">
              <a:latin typeface="GyeonggiTitleOTF Bold" panose="020208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0E22D73-DB99-FBAC-3B78-7C420C0F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인공지능에게 입력하는 값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원하는 대답을 위한 입력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프롬프트의 설명의 정도 ∝ 답변의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quality</a:t>
            </a:r>
          </a:p>
          <a:p>
            <a:pPr marL="0" indent="0">
              <a:buNone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39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정보 추론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하기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주어진 정보에 대한 주제 결정 및 추론하기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B0E51-2A5C-54E7-D272-08A3B6F31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0"/>
          <a:stretch/>
        </p:blipFill>
        <p:spPr>
          <a:xfrm>
            <a:off x="731520" y="2179579"/>
            <a:ext cx="3840480" cy="3132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21F7CB-2E27-081E-1A05-C0E52AB87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232" y="2179578"/>
            <a:ext cx="4153088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3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Transforming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언어 번역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철자 및 문법 검사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톤 조정 및 형식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DF339-8E68-8901-DA22-EA640630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75" y="1849631"/>
            <a:ext cx="5338025" cy="3849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DF79F6-642F-CF4A-51CC-D0FAC77C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5" y="5773796"/>
            <a:ext cx="6017928" cy="5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Chat Format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채팅 형식을 활용하여 특정 작업이나 행동에 맞게 개인화되거나 전문화된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챗봇과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대화를 확장하기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24629-4EFC-7054-B8AA-E2CBCCE10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1" y="2223476"/>
            <a:ext cx="7132938" cy="3101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D51D1C-5272-A41C-F969-304D90F7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706" y="2119319"/>
            <a:ext cx="2556774" cy="7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9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Chat Format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채팅 형식을 활용하여 특정 작업이나 행동에 맞게 개인화되거나 전문화된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챗봇과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대화를 확장하기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각각 역할과 내용에 따른 대답</a:t>
            </a:r>
            <a:endParaRPr kumimoji="1" lang="en-US" altLang="ko-Kore-KR" sz="18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A841A-19A2-C633-D332-4CCF90DD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73" y="2339261"/>
            <a:ext cx="6614733" cy="1813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58A68-FF20-48BD-7688-258E01524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3" y="4230394"/>
            <a:ext cx="7886701" cy="12560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F5E3B2-CE10-6447-74C5-1DFB139AC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73" y="5549475"/>
            <a:ext cx="5220152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8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18469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solidFill>
                  <a:prstClr val="black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감사합니다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7386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프롬프트 엔지니어링이란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?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원하는 결과를 얻기 위해 좋은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정제된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구조화된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프롬프트를 만드는 일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좋은 프롬프트란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원하는 결과를 얻을 수 있게 하는 질문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곧 프롬프트 엔지니어링이란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문제 해결을 위한 최적화 작업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8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프롬프트 엔지니어링이란</a:t>
            </a:r>
            <a:r>
              <a:rPr kumimoji="1" lang="en-US" altLang="ko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?</a:t>
            </a:r>
            <a:endParaRPr kumimoji="1" lang="ko-Kore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2E874-3075-B7F1-D2EE-B4CAABA5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2" y="1438276"/>
            <a:ext cx="3681456" cy="2582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7CEF5-EB69-2575-DC91-DB2D689C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90" y="3167489"/>
            <a:ext cx="3681455" cy="3365509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2F838D1-0EED-67E8-408A-06C26B2D920B}"/>
              </a:ext>
            </a:extLst>
          </p:cNvPr>
          <p:cNvCxnSpPr>
            <a:cxnSpLocks/>
          </p:cNvCxnSpPr>
          <p:nvPr/>
        </p:nvCxnSpPr>
        <p:spPr>
          <a:xfrm>
            <a:off x="7224910" y="3407060"/>
            <a:ext cx="12127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CA7000D-036A-1985-2910-C45FC1A0700A}"/>
              </a:ext>
            </a:extLst>
          </p:cNvPr>
          <p:cNvCxnSpPr>
            <a:cxnSpLocks/>
          </p:cNvCxnSpPr>
          <p:nvPr/>
        </p:nvCxnSpPr>
        <p:spPr>
          <a:xfrm>
            <a:off x="5317503" y="3569085"/>
            <a:ext cx="15608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05869-1A2D-56D8-60EF-BF705FB1EA78}"/>
              </a:ext>
            </a:extLst>
          </p:cNvPr>
          <p:cNvSpPr txBox="1"/>
          <p:nvPr/>
        </p:nvSpPr>
        <p:spPr>
          <a:xfrm>
            <a:off x="6830085" y="2890490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 출처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GPTable</a:t>
            </a:r>
            <a:endParaRPr lang="ko-KR" altLang="en-US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C60F42-F84F-FA12-FCAC-A4E18673B4F6}"/>
              </a:ext>
            </a:extLst>
          </p:cNvPr>
          <p:cNvCxnSpPr>
            <a:cxnSpLocks/>
          </p:cNvCxnSpPr>
          <p:nvPr/>
        </p:nvCxnSpPr>
        <p:spPr>
          <a:xfrm>
            <a:off x="4033260" y="3790604"/>
            <a:ext cx="1135862" cy="894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30E0FEB-9E58-94F2-2FE9-FA8DAE193CD6}"/>
              </a:ext>
            </a:extLst>
          </p:cNvPr>
          <p:cNvCxnSpPr>
            <a:cxnSpLocks/>
          </p:cNvCxnSpPr>
          <p:nvPr/>
        </p:nvCxnSpPr>
        <p:spPr>
          <a:xfrm>
            <a:off x="1927710" y="2626539"/>
            <a:ext cx="1706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07DE0C3-2E22-55B1-67C6-59765AEF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818" y="3372233"/>
            <a:ext cx="2032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get_completion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ore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openai.ChatCompletion.create</a:t>
            </a: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model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사용할 언어 모델</a:t>
            </a: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message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역할 및 프롬프트</a:t>
            </a: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temperature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모델의 응답 다양성 조절</a:t>
            </a: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try-except</a:t>
            </a: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에러가 발생하지 않으면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생성된 텍스트를 반환한다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ore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 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 중 에러가 발생하면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retry_count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(3)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이하로 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</a:t>
            </a: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호출을 재시도 한다</a:t>
            </a: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kumimoji="1" lang="ko-Kore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76BE7-8A73-4CF3-6EA4-3590321A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50" y="4234543"/>
            <a:ext cx="4688657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get_completion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Response format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object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응답의 유형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created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응답이 생성된 시간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model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사용된 언어모델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usage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토큰 사용량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prompt_tokens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입력의 토큰 개수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completion_tokens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생성 텍스트의 토큰 개수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total_tokens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promt_tokens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+ </a:t>
            </a: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completion_tokens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gpt-3.5-turbo-0301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의 경우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4096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토큰이 최대 제한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choices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모델이 생성한 응답 후보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finish_reason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종료 이유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i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ndex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대화 히스토리에서 각 메시지의 인덱스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89695-2EE8-51F8-3DB5-77A2015C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73" y="1371600"/>
            <a:ext cx="3475961" cy="17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효과적인 프롬프트 작성 원칙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kumimoji="1"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명확하게 표현하기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구분 기호를 사용하여 입력의 고유한 부분을 명확하게 표시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출력에 대해 원하는 형식을 지정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조건을 충족하였는지 확인하게 함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Few-shot</a:t>
            </a:r>
          </a:p>
          <a:p>
            <a:pPr marL="342900" lvl="1" indent="0">
              <a:buNone/>
            </a:pPr>
            <a:endParaRPr kumimoji="1" lang="en-US" altLang="ko-Kore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모델에게 생각할 시간을 주기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단계를 지정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자체적인 해결책을 찾을 수 있도록 함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30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Bold" panose="02020603020101020101" pitchFamily="18" charset="-127"/>
                <a:ea typeface="GyeonggiTitleOTF Bold" panose="02020603020101020101" pitchFamily="18" charset="-127"/>
                <a:cs typeface="+mj-cs"/>
              </a:rPr>
              <a:t>프롬프트의 최적화의 방법 및 사례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(1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shot = 1example)</a:t>
            </a:r>
            <a:endParaRPr kumimoji="1" lang="ko-Kore-KR" altLang="en-US" sz="3200" dirty="0"/>
          </a:p>
        </p:txBody>
      </p:sp>
      <p:pic>
        <p:nvPicPr>
          <p:cNvPr id="7" name="그림 6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89E20B94-B9AC-344F-FA0A-727F3934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0" y="1175657"/>
            <a:ext cx="3000866" cy="545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20AAE-ACE0-E8B3-602A-234557716F48}"/>
              </a:ext>
            </a:extLst>
          </p:cNvPr>
          <p:cNvSpPr txBox="1"/>
          <p:nvPr/>
        </p:nvSpPr>
        <p:spPr>
          <a:xfrm>
            <a:off x="4411211" y="4208223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en-US" altLang="ko-KR" sz="12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Zero-shot</a:t>
            </a:r>
          </a:p>
          <a:p>
            <a:r>
              <a:rPr lang="en-US" altLang="ko-KR" sz="12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ko-KR" altLang="en-US" sz="12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예시 없는 프롬프트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58B0F-0BBE-F784-02CC-25C0C76F443E}"/>
              </a:ext>
            </a:extLst>
          </p:cNvPr>
          <p:cNvSpPr txBox="1"/>
          <p:nvPr/>
        </p:nvSpPr>
        <p:spPr>
          <a:xfrm>
            <a:off x="5498189" y="3148372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en-US" altLang="ko-KR" sz="14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One-shot</a:t>
            </a:r>
          </a:p>
          <a:p>
            <a:r>
              <a:rPr lang="en-US" altLang="ko-KR" sz="14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ko-KR" altLang="en-US" sz="14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예시가 하나인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66B0E-0E01-BA47-50E9-D456C8876656}"/>
              </a:ext>
            </a:extLst>
          </p:cNvPr>
          <p:cNvSpPr txBox="1"/>
          <p:nvPr/>
        </p:nvSpPr>
        <p:spPr>
          <a:xfrm>
            <a:off x="6607069" y="2037255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en-US" altLang="ko-KR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Few-shot</a:t>
            </a:r>
          </a:p>
          <a:p>
            <a:r>
              <a:rPr lang="en-US" altLang="ko-KR" sz="14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ko-KR" altLang="en-US" sz="1400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예시가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여러 개인 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5B6E7-D2C6-357C-26ED-C40760046E4E}"/>
              </a:ext>
            </a:extLst>
          </p:cNvPr>
          <p:cNvSpPr txBox="1"/>
          <p:nvPr/>
        </p:nvSpPr>
        <p:spPr>
          <a:xfrm>
            <a:off x="5508990" y="5527841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예시의 수   ∝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1212BC-E977-C8A9-EDC3-036CA7B45124}"/>
              </a:ext>
            </a:extLst>
          </p:cNvPr>
          <p:cNvCxnSpPr>
            <a:cxnSpLocks/>
          </p:cNvCxnSpPr>
          <p:nvPr/>
        </p:nvCxnSpPr>
        <p:spPr>
          <a:xfrm flipV="1">
            <a:off x="4252647" y="1924557"/>
            <a:ext cx="0" cy="3086047"/>
          </a:xfrm>
          <a:prstGeom prst="straightConnector1">
            <a:avLst/>
          </a:prstGeom>
          <a:ln w="19050">
            <a:solidFill>
              <a:schemeClr val="tx1">
                <a:alpha val="489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A55F51-9E22-5184-D800-025E0E46096C}"/>
              </a:ext>
            </a:extLst>
          </p:cNvPr>
          <p:cNvSpPr txBox="1"/>
          <p:nvPr/>
        </p:nvSpPr>
        <p:spPr>
          <a:xfrm>
            <a:off x="3943516" y="1948637"/>
            <a:ext cx="340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</a:t>
            </a:r>
            <a:endParaRPr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능</a:t>
            </a:r>
            <a:endParaRPr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ko-KR" altLang="en-US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263F12-0772-AAE5-C321-58B0377DA353}"/>
              </a:ext>
            </a:extLst>
          </p:cNvPr>
          <p:cNvCxnSpPr>
            <a:cxnSpLocks/>
          </p:cNvCxnSpPr>
          <p:nvPr/>
        </p:nvCxnSpPr>
        <p:spPr>
          <a:xfrm>
            <a:off x="4113595" y="4854554"/>
            <a:ext cx="4524799" cy="0"/>
          </a:xfrm>
          <a:prstGeom prst="straightConnector1">
            <a:avLst/>
          </a:prstGeom>
          <a:ln w="19050">
            <a:solidFill>
              <a:schemeClr val="tx1">
                <a:alpha val="489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DB8C7D-713D-86D2-6737-B5149FE864F9}"/>
              </a:ext>
            </a:extLst>
          </p:cNvPr>
          <p:cNvSpPr txBox="1"/>
          <p:nvPr/>
        </p:nvSpPr>
        <p:spPr>
          <a:xfrm>
            <a:off x="6628206" y="538317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6FBCC-17AC-F2A1-709C-92378198105F}"/>
              </a:ext>
            </a:extLst>
          </p:cNvPr>
          <p:cNvSpPr txBox="1"/>
          <p:nvPr/>
        </p:nvSpPr>
        <p:spPr>
          <a:xfrm>
            <a:off x="6628206" y="57125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pc="-15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B086C-F97E-3968-DADB-33605337FF30}"/>
              </a:ext>
            </a:extLst>
          </p:cNvPr>
          <p:cNvSpPr txBox="1"/>
          <p:nvPr/>
        </p:nvSpPr>
        <p:spPr>
          <a:xfrm>
            <a:off x="8158258" y="4854554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비용</a:t>
            </a:r>
            <a:endParaRPr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ko-KR" altLang="en-US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47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1675</TotalTime>
  <Words>1049</Words>
  <Application>Microsoft Office PowerPoint</Application>
  <PresentationFormat>화면 슬라이드 쇼(4:3)</PresentationFormat>
  <Paragraphs>229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GyeonggiTitleOTF Medium</vt:lpstr>
      <vt:lpstr>GyeonggiTitleOTF Bold</vt:lpstr>
      <vt:lpstr>Calibri Light</vt:lpstr>
      <vt:lpstr>Arial</vt:lpstr>
      <vt:lpstr>Cambria Math</vt:lpstr>
      <vt:lpstr>Calibri</vt:lpstr>
      <vt:lpstr>GyeonggiTitleOTF Medium</vt:lpstr>
      <vt:lpstr>Wingdings</vt:lpstr>
      <vt:lpstr>Office 테마</vt:lpstr>
      <vt:lpstr>PowerPoint 프레젠테이션</vt:lpstr>
      <vt:lpstr>프롬프트 엔지니어링의 등장배경</vt:lpstr>
      <vt:lpstr>프롬프트란?</vt:lpstr>
      <vt:lpstr>프롬프트 엔지니어링이란?</vt:lpstr>
      <vt:lpstr>프롬프트 엔지니어링이란?</vt:lpstr>
      <vt:lpstr>get_completion</vt:lpstr>
      <vt:lpstr>get_completion</vt:lpstr>
      <vt:lpstr>효과적인 프롬프트 작성 원칙 </vt:lpstr>
      <vt:lpstr>프롬프트의 최적화의 방법 및 사례 (1 shot = 1example)</vt:lpstr>
      <vt:lpstr>프롬프트의 최적화의 방법 및 사례</vt:lpstr>
      <vt:lpstr>프롬프트의 최적화의 방법 및 사례</vt:lpstr>
      <vt:lpstr>효과적인 프롬프트 작성 원칙 </vt:lpstr>
      <vt:lpstr>효과적인 프롬프트 작성 원칙 </vt:lpstr>
      <vt:lpstr>효과적인 프롬프트 작성 원칙 </vt:lpstr>
      <vt:lpstr>효과적인 프롬프트 작성 원칙 </vt:lpstr>
      <vt:lpstr>효과적인 프롬프트 작성 원칙 </vt:lpstr>
      <vt:lpstr>효과적인 프롬프트 작성 원칙 </vt:lpstr>
      <vt:lpstr>반복적인 프롬프트 개발</vt:lpstr>
      <vt:lpstr>반복적인 프롬프트 개발</vt:lpstr>
      <vt:lpstr>반복적인 프롬프트 개발</vt:lpstr>
      <vt:lpstr>반복적인 프롬프트 개발</vt:lpstr>
      <vt:lpstr>반복적인 프롬프트 개발</vt:lpstr>
      <vt:lpstr>정보 요약하기</vt:lpstr>
      <vt:lpstr>정보 요약하기</vt:lpstr>
      <vt:lpstr>정보 요약하기</vt:lpstr>
      <vt:lpstr>정보 추론하기</vt:lpstr>
      <vt:lpstr>정보 추론하기</vt:lpstr>
      <vt:lpstr>정보 추론하기</vt:lpstr>
      <vt:lpstr>정보 추론하기</vt:lpstr>
      <vt:lpstr>정보 추론하기</vt:lpstr>
      <vt:lpstr>Transforming</vt:lpstr>
      <vt:lpstr>Chat Format</vt:lpstr>
      <vt:lpstr>Chat Format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70</cp:revision>
  <dcterms:created xsi:type="dcterms:W3CDTF">2023-05-28T14:12:31Z</dcterms:created>
  <dcterms:modified xsi:type="dcterms:W3CDTF">2023-05-31T05:27:16Z</dcterms:modified>
</cp:coreProperties>
</file>